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FF"/>
    <a:srgbClr val="1E3C91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テーマ スタイル 2 - アクセント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4" autoAdjust="0"/>
    <p:restoredTop sz="94660"/>
  </p:normalViewPr>
  <p:slideViewPr>
    <p:cSldViewPr>
      <p:cViewPr varScale="1">
        <p:scale>
          <a:sx n="57" d="100"/>
          <a:sy n="57" d="100"/>
        </p:scale>
        <p:origin x="84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14B0A-9541-456E-A672-297927A6962B}" type="datetimeFigureOut">
              <a:rPr kumimoji="1" lang="ja-JP" altLang="en-US" smtClean="0"/>
              <a:t>2020/5/9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485420-698F-4FC5-83C7-5DE7BD20B9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3964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485420-698F-4FC5-83C7-5DE7BD20B90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100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28FC7-EF0A-4649-B7A7-DFA08F36C110}" type="datetimeFigureOut">
              <a:rPr kumimoji="1" lang="ja-JP" altLang="en-US" smtClean="0"/>
              <a:t>2020/5/9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43503-DD43-4783-B6C9-D3957C2BCC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13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28FC7-EF0A-4649-B7A7-DFA08F36C110}" type="datetimeFigureOut">
              <a:rPr kumimoji="1" lang="ja-JP" altLang="en-US" smtClean="0"/>
              <a:t>2020/5/9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43503-DD43-4783-B6C9-D3957C2BCC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522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28FC7-EF0A-4649-B7A7-DFA08F36C110}" type="datetimeFigureOut">
              <a:rPr kumimoji="1" lang="ja-JP" altLang="en-US" smtClean="0"/>
              <a:t>2020/5/9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43503-DD43-4783-B6C9-D3957C2BCC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592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28FC7-EF0A-4649-B7A7-DFA08F36C110}" type="datetimeFigureOut">
              <a:rPr kumimoji="1" lang="ja-JP" altLang="en-US" smtClean="0"/>
              <a:t>2020/5/9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43503-DD43-4783-B6C9-D3957C2BCC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182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28FC7-EF0A-4649-B7A7-DFA08F36C110}" type="datetimeFigureOut">
              <a:rPr kumimoji="1" lang="ja-JP" altLang="en-US" smtClean="0"/>
              <a:t>2020/5/9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43503-DD43-4783-B6C9-D3957C2BCC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4012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28FC7-EF0A-4649-B7A7-DFA08F36C110}" type="datetimeFigureOut">
              <a:rPr kumimoji="1" lang="ja-JP" altLang="en-US" smtClean="0"/>
              <a:t>2020/5/9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43503-DD43-4783-B6C9-D3957C2BCC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6500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28FC7-EF0A-4649-B7A7-DFA08F36C110}" type="datetimeFigureOut">
              <a:rPr kumimoji="1" lang="ja-JP" altLang="en-US" smtClean="0"/>
              <a:t>2020/5/9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43503-DD43-4783-B6C9-D3957C2BCC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3177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28FC7-EF0A-4649-B7A7-DFA08F36C110}" type="datetimeFigureOut">
              <a:rPr kumimoji="1" lang="ja-JP" altLang="en-US" smtClean="0"/>
              <a:t>2020/5/9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43503-DD43-4783-B6C9-D3957C2BCC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7010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28FC7-EF0A-4649-B7A7-DFA08F36C110}" type="datetimeFigureOut">
              <a:rPr kumimoji="1" lang="ja-JP" altLang="en-US" smtClean="0"/>
              <a:t>2020/5/9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43503-DD43-4783-B6C9-D3957C2BCC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101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28FC7-EF0A-4649-B7A7-DFA08F36C110}" type="datetimeFigureOut">
              <a:rPr kumimoji="1" lang="ja-JP" altLang="en-US" smtClean="0"/>
              <a:t>2020/5/9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43503-DD43-4783-B6C9-D3957C2BCC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59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28FC7-EF0A-4649-B7A7-DFA08F36C110}" type="datetimeFigureOut">
              <a:rPr kumimoji="1" lang="ja-JP" altLang="en-US" smtClean="0"/>
              <a:t>2020/5/9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43503-DD43-4783-B6C9-D3957C2BCC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5251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28FC7-EF0A-4649-B7A7-DFA08F36C110}" type="datetimeFigureOut">
              <a:rPr kumimoji="1" lang="ja-JP" altLang="en-US" smtClean="0"/>
              <a:t>2020/5/9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43503-DD43-4783-B6C9-D3957C2BCC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909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69905" y="2"/>
            <a:ext cx="9108504" cy="1484782"/>
          </a:xfrm>
          <a:prstGeom prst="rect">
            <a:avLst/>
          </a:prstGeom>
          <a:solidFill>
            <a:srgbClr val="1E3C91"/>
          </a:solidFill>
          <a:ln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120139" y="542988"/>
            <a:ext cx="7449682" cy="941796"/>
          </a:xfrm>
          <a:prstGeom prst="rect">
            <a:avLst/>
          </a:prstGeom>
          <a:solidFill>
            <a:srgbClr val="1E3C91"/>
          </a:solidFill>
          <a:ln>
            <a:noFill/>
          </a:ln>
          <a:effectLst/>
        </p:spPr>
        <p:txBody>
          <a:bodyPr wrap="square" lIns="54000" rIns="54000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400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600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法学部では、学生の皆さんの勉学や課外活動を支援するために、</a:t>
            </a:r>
            <a:endParaRPr lang="en-US" altLang="ja-JP" sz="1600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600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「時武英男賞」・「加藤一明賞」・「林紀昭賞」の３賞を設けています。</a:t>
            </a:r>
          </a:p>
          <a:p>
            <a:pPr>
              <a:lnSpc>
                <a:spcPct val="120000"/>
              </a:lnSpc>
            </a:pPr>
            <a:r>
              <a:rPr lang="en-US" altLang="ja-JP" sz="1300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※</a:t>
            </a:r>
            <a:r>
              <a:rPr lang="ja-JP" altLang="en-US" sz="1300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今年度より時武賞・加藤賞は他学部の</a:t>
            </a:r>
            <a:r>
              <a:rPr lang="en-US" altLang="ja-JP" sz="1300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MS</a:t>
            </a:r>
            <a:r>
              <a:rPr lang="ja-JP" altLang="en-US" sz="1300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法学部プログラム受講生も応募できます。</a:t>
            </a:r>
            <a:endParaRPr lang="en-US" altLang="ja-JP" sz="1300" b="1" dirty="0" smtClean="0">
              <a:solidFill>
                <a:schemeClr val="bg1"/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059" y="116632"/>
            <a:ext cx="718339" cy="718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1000398" y="1"/>
            <a:ext cx="7740257" cy="584775"/>
          </a:xfrm>
          <a:prstGeom prst="rect">
            <a:avLst/>
          </a:prstGeom>
          <a:solidFill>
            <a:srgbClr val="1E3C91"/>
          </a:solidFill>
        </p:spPr>
        <p:txBody>
          <a:bodyPr wrap="square">
            <a:spAutoFit/>
          </a:bodyPr>
          <a:lstStyle/>
          <a:p>
            <a:pPr lvl="0" algn="ctr"/>
            <a:r>
              <a:rPr lang="ja-JP" altLang="en-US" sz="3200" b="1" dirty="0" smtClean="0">
                <a:solidFill>
                  <a:prstClr val="white"/>
                </a:solidFill>
                <a:latin typeface="HG丸ｺﾞｼｯｸM-PRO" pitchFamily="50" charset="-128"/>
                <a:ea typeface="HG丸ｺﾞｼｯｸM-PRO" pitchFamily="50" charset="-128"/>
              </a:rPr>
              <a:t>法学部　各賞の募集について</a:t>
            </a:r>
            <a:r>
              <a:rPr lang="ja-JP" altLang="en-US" sz="3200" b="1" dirty="0" smtClean="0">
                <a:solidFill>
                  <a:prstClr val="white"/>
                </a:solidFill>
                <a:latin typeface="HG丸ｺﾞｼｯｸM-PRO" pitchFamily="50" charset="-128"/>
                <a:ea typeface="HG丸ｺﾞｼｯｸM-PRO" pitchFamily="50" charset="-128"/>
              </a:rPr>
              <a:t>（</a:t>
            </a:r>
            <a:r>
              <a:rPr lang="en-US" altLang="ja-JP" sz="3200" b="1" dirty="0" smtClean="0">
                <a:solidFill>
                  <a:prstClr val="white"/>
                </a:solidFill>
                <a:latin typeface="HG丸ｺﾞｼｯｸM-PRO" pitchFamily="50" charset="-128"/>
                <a:ea typeface="HG丸ｺﾞｼｯｸM-PRO" pitchFamily="50" charset="-128"/>
              </a:rPr>
              <a:t>2020</a:t>
            </a:r>
            <a:r>
              <a:rPr lang="ja-JP" altLang="en-US" sz="3200" b="1" dirty="0" smtClean="0">
                <a:solidFill>
                  <a:prstClr val="white"/>
                </a:solidFill>
                <a:latin typeface="HG丸ｺﾞｼｯｸM-PRO" pitchFamily="50" charset="-128"/>
                <a:ea typeface="HG丸ｺﾞｼｯｸM-PRO" pitchFamily="50" charset="-128"/>
              </a:rPr>
              <a:t>）</a:t>
            </a:r>
            <a:endParaRPr lang="ja-JP" altLang="en-US" sz="3200" b="1" dirty="0">
              <a:solidFill>
                <a:prstClr val="white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318117"/>
              </p:ext>
            </p:extLst>
          </p:nvPr>
        </p:nvGraphicFramePr>
        <p:xfrm>
          <a:off x="179512" y="1700808"/>
          <a:ext cx="8565335" cy="10668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0102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5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94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u="none" dirty="0" smtClean="0">
                          <a:solidFill>
                            <a:schemeClr val="bg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時武　英男　賞</a:t>
                      </a:r>
                      <a:endParaRPr lang="en-US" altLang="ja-JP" sz="2400" u="none" dirty="0" smtClean="0">
                        <a:solidFill>
                          <a:schemeClr val="bg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懸賞論文（法律学）</a:t>
                      </a:r>
                      <a:r>
                        <a:rPr kumimoji="1" lang="en-US" altLang="ja-JP" sz="1800" b="1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1</a:t>
                      </a:r>
                      <a:r>
                        <a:rPr kumimoji="1" lang="ja-JP" altLang="en-US" sz="1800" b="1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万字</a:t>
                      </a:r>
                      <a:r>
                        <a:rPr kumimoji="1" lang="ja-JP" altLang="en-US" sz="1050" b="1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以上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961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最優秀論文に、表彰盾および</a:t>
                      </a: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副賞１０万円</a:t>
                      </a:r>
                      <a:r>
                        <a:rPr lang="ja-JP" altLang="en-US" sz="1600" b="1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を贈ります。</a:t>
                      </a:r>
                      <a:endParaRPr lang="en-US" altLang="ja-JP" sz="1600" b="1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678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0107561"/>
              </p:ext>
            </p:extLst>
          </p:nvPr>
        </p:nvGraphicFramePr>
        <p:xfrm>
          <a:off x="198988" y="3861048"/>
          <a:ext cx="8837508" cy="124623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091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46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u="none" dirty="0" smtClean="0">
                          <a:solidFill>
                            <a:schemeClr val="bg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林　　紀昭　賞</a:t>
                      </a:r>
                      <a:endParaRPr lang="en-US" altLang="ja-JP" sz="2400" u="none" dirty="0" smtClean="0">
                        <a:solidFill>
                          <a:schemeClr val="bg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b="1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正課外活動賞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896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201</a:t>
                      </a:r>
                      <a:r>
                        <a:rPr kumimoji="1" lang="ja-JP" altLang="en-US" sz="1400" b="1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９年</a:t>
                      </a:r>
                      <a:r>
                        <a:rPr kumimoji="1" lang="en-US" altLang="ja-JP" sz="1400" b="1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1</a:t>
                      </a:r>
                      <a:r>
                        <a:rPr kumimoji="1" lang="ja-JP" altLang="en-US" sz="1400" b="1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月～</a:t>
                      </a:r>
                      <a:r>
                        <a:rPr kumimoji="1" lang="en-US" altLang="ja-JP" sz="1400" b="1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12</a:t>
                      </a:r>
                      <a:r>
                        <a:rPr kumimoji="1" lang="ja-JP" altLang="en-US" sz="1400" b="1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月の活動が対象（スポーツ・ボランティア・ゼミ活動など）</a:t>
                      </a: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256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最優秀者に</a:t>
                      </a:r>
                      <a:r>
                        <a:rPr lang="ja-JP" altLang="en-US" sz="1600" b="1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、表彰盾・記念品および</a:t>
                      </a: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副賞５万円</a:t>
                      </a:r>
                      <a:r>
                        <a:rPr lang="ja-JP" altLang="en-US" sz="1600" b="1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を贈ります</a:t>
                      </a:r>
                      <a:r>
                        <a:rPr lang="ja-JP" altLang="en-US" sz="1400" b="1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。</a:t>
                      </a:r>
                      <a:endParaRPr lang="en-US" altLang="ja-JP" sz="1400" b="1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7180138"/>
              </p:ext>
            </p:extLst>
          </p:nvPr>
        </p:nvGraphicFramePr>
        <p:xfrm>
          <a:off x="179512" y="2708920"/>
          <a:ext cx="8712502" cy="122413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0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505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3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400" u="none" dirty="0" smtClean="0">
                          <a:solidFill>
                            <a:schemeClr val="bg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加藤　一明　賞</a:t>
                      </a:r>
                      <a:endParaRPr lang="en-US" altLang="ja-JP" sz="2400" u="none" dirty="0" smtClean="0">
                        <a:solidFill>
                          <a:schemeClr val="bg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懸賞論文（政治・行政）</a:t>
                      </a:r>
                      <a:r>
                        <a:rPr kumimoji="1" lang="en-US" altLang="ja-JP" sz="1800" b="1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1</a:t>
                      </a:r>
                      <a:r>
                        <a:rPr kumimoji="1" lang="ja-JP" altLang="en-US" sz="1800" b="1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万字</a:t>
                      </a:r>
                      <a:r>
                        <a:rPr kumimoji="1" lang="ja-JP" altLang="en-US" sz="1100" b="1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以上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846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最優秀論文に、表彰盾および</a:t>
                      </a: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副賞１０万円</a:t>
                      </a:r>
                      <a:r>
                        <a:rPr lang="ja-JP" altLang="en-US" sz="1600" b="1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を贈ります。</a:t>
                      </a:r>
                      <a:endParaRPr lang="en-US" altLang="ja-JP" sz="1600" b="1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983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967061" y="5311528"/>
            <a:ext cx="7314191" cy="1495794"/>
          </a:xfrm>
          <a:prstGeom prst="rect">
            <a:avLst/>
          </a:prstGeom>
          <a:solidFill>
            <a:srgbClr val="1E3C91"/>
          </a:solidFill>
          <a:ln>
            <a:noFill/>
          </a:ln>
          <a:effectLst/>
        </p:spPr>
        <p:txBody>
          <a:bodyPr wrap="square" lIns="54000" rIns="54000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600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　●</a:t>
            </a:r>
            <a:r>
              <a:rPr lang="ja-JP" altLang="en-US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募集期間</a:t>
            </a:r>
            <a:endParaRPr lang="en-US" altLang="ja-JP" sz="1600" b="1" dirty="0" smtClean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6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時武賞・加藤賞　</a:t>
            </a:r>
            <a:r>
              <a:rPr lang="ja-JP" altLang="en-US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５月１５日（金）</a:t>
            </a:r>
            <a:r>
              <a:rPr lang="ja-JP" altLang="en-US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～１２月</a:t>
            </a:r>
            <a:r>
              <a:rPr lang="ja-JP" altLang="en-US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１０日</a:t>
            </a:r>
            <a:r>
              <a:rPr lang="ja-JP" altLang="en-US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（水）</a:t>
            </a:r>
            <a:r>
              <a:rPr lang="en-US" altLang="ja-JP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16</a:t>
            </a:r>
            <a:r>
              <a:rPr lang="ja-JP" altLang="en-US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50</a:t>
            </a:r>
          </a:p>
          <a:p>
            <a:pPr>
              <a:lnSpc>
                <a:spcPct val="120000"/>
              </a:lnSpc>
            </a:pPr>
            <a:r>
              <a:rPr lang="ja-JP" altLang="en-US" sz="16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林賞　　　　　　</a:t>
            </a:r>
            <a:r>
              <a:rPr lang="ja-JP" altLang="en-US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５月１５日（金）</a:t>
            </a:r>
            <a:r>
              <a:rPr lang="ja-JP" altLang="en-US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～</a:t>
            </a:r>
            <a:r>
              <a:rPr lang="ja-JP" altLang="en-US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１月８日</a:t>
            </a:r>
            <a:r>
              <a:rPr lang="ja-JP" altLang="en-US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（金）</a:t>
            </a:r>
            <a:r>
              <a:rPr lang="en-US" altLang="ja-JP" sz="16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16</a:t>
            </a:r>
            <a:r>
              <a:rPr lang="ja-JP" altLang="en-US" sz="1600" b="1" dirty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50</a:t>
            </a:r>
          </a:p>
          <a:p>
            <a:pPr algn="r">
              <a:lnSpc>
                <a:spcPct val="120000"/>
              </a:lnSpc>
            </a:pPr>
            <a:r>
              <a:rPr lang="en-US" altLang="ja-JP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【</a:t>
            </a:r>
            <a:r>
              <a:rPr lang="ja-JP" altLang="en-US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募集要項は、法学部ホームページ</a:t>
            </a:r>
            <a:r>
              <a:rPr lang="ja-JP" altLang="en-US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・教学ＷＥＢで</a:t>
            </a:r>
            <a:r>
              <a:rPr lang="ja-JP" altLang="en-US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配布中</a:t>
            </a:r>
            <a:r>
              <a:rPr lang="en-US" altLang="ja-JP" sz="1600" b="1" dirty="0" smtClean="0">
                <a:solidFill>
                  <a:schemeClr val="bg1"/>
                </a:solidFill>
                <a:latin typeface="HG丸ｺﾞｼｯｸM-PRO" pitchFamily="50" charset="-128"/>
                <a:ea typeface="HG丸ｺﾞｼｯｸM-PRO" pitchFamily="50" charset="-128"/>
              </a:rPr>
              <a:t>】</a:t>
            </a:r>
            <a:endParaRPr lang="en-US" altLang="ja-JP" sz="1600" b="1" dirty="0">
              <a:solidFill>
                <a:schemeClr val="bg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>
              <a:lnSpc>
                <a:spcPct val="120000"/>
              </a:lnSpc>
            </a:pPr>
            <a:endParaRPr lang="en-US" altLang="ja-JP" sz="1200" b="1" dirty="0" smtClean="0">
              <a:solidFill>
                <a:schemeClr val="bg1"/>
              </a:solidFill>
            </a:endParaRPr>
          </a:p>
        </p:txBody>
      </p:sp>
      <p:sp>
        <p:nvSpPr>
          <p:cNvPr id="2" name="円/楕円 1"/>
          <p:cNvSpPr/>
          <p:nvPr/>
        </p:nvSpPr>
        <p:spPr>
          <a:xfrm>
            <a:off x="6685781" y="1700808"/>
            <a:ext cx="2448272" cy="18002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学科問わず</a:t>
            </a:r>
            <a:endParaRPr kumimoji="1" lang="en-US" altLang="ja-JP" sz="2400" dirty="0" smtClean="0"/>
          </a:p>
          <a:p>
            <a:pPr algn="ctr"/>
            <a:r>
              <a:rPr lang="ja-JP" altLang="en-US" sz="2400" dirty="0" smtClean="0"/>
              <a:t>応募可能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95807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785</TotalTime>
  <Words>245</Words>
  <Application>Microsoft Office PowerPoint</Application>
  <PresentationFormat>画面に合わせる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関西学院大学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西台　耕平</dc:creator>
  <cp:lastModifiedBy>白井　孝浩</cp:lastModifiedBy>
  <cp:revision>89</cp:revision>
  <cp:lastPrinted>2014-10-23T07:39:50Z</cp:lastPrinted>
  <dcterms:created xsi:type="dcterms:W3CDTF">2013-10-17T07:35:41Z</dcterms:created>
  <dcterms:modified xsi:type="dcterms:W3CDTF">2020-05-09T02:14:26Z</dcterms:modified>
</cp:coreProperties>
</file>