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24750" cy="10801350"/>
  <p:notesSz cx="7099300" cy="10234613"/>
  <p:defaultTextStyle>
    <a:defPPr>
      <a:defRPr lang="ja-JP"/>
    </a:defPPr>
    <a:lvl1pPr marL="0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81112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62223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43335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24446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05558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86669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67781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48892" algn="l" defTabSz="96222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3">
          <p15:clr>
            <a:srgbClr val="A4A3A4"/>
          </p15:clr>
        </p15:guide>
        <p15:guide id="2" pos="23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1D06"/>
    <a:srgbClr val="2A5907"/>
    <a:srgbClr val="241749"/>
    <a:srgbClr val="CE2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208" y="36"/>
      </p:cViewPr>
      <p:guideLst>
        <p:guide orient="horz" pos="3403"/>
        <p:guide pos="2372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4" cy="511731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4" cy="511731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>
              <a:defRPr sz="1200"/>
            </a:lvl1pPr>
          </a:lstStyle>
          <a:p>
            <a:fld id="{A8E54ED7-BED7-44C1-A2DA-755B35920170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768350"/>
            <a:ext cx="26733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1731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1731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r">
              <a:defRPr sz="1200"/>
            </a:lvl1pPr>
          </a:lstStyle>
          <a:p>
            <a:fld id="{D3A0F40F-CFB3-4FE0-8446-2BC3A436AE2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169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81112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62223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43335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24446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05558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86669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67781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48892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2975" y="768350"/>
            <a:ext cx="2673350" cy="38369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0F40F-CFB3-4FE0-8446-2BC3A436AE2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384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6241" y="360045"/>
            <a:ext cx="6396037" cy="72008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9300" spc="-84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240" y="7560945"/>
            <a:ext cx="5643562" cy="1440180"/>
          </a:xfrm>
        </p:spPr>
        <p:txBody>
          <a:bodyPr/>
          <a:lstStyle>
            <a:lvl1pPr marL="0" indent="0" algn="l">
              <a:buNone/>
              <a:defRPr b="0" cap="all" spc="126" baseline="0">
                <a:solidFill>
                  <a:schemeClr val="tx2"/>
                </a:solidFill>
                <a:latin typeface="+mj-lt"/>
              </a:defRPr>
            </a:lvl1pPr>
            <a:lvl2pPr marL="481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2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5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6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7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8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7407179" y="7632954"/>
            <a:ext cx="117575" cy="31683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407179" y="0"/>
            <a:ext cx="117575" cy="76329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5446" y="432556"/>
            <a:ext cx="1693070" cy="921615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6238" y="432556"/>
            <a:ext cx="4953795" cy="921615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1" y="2280293"/>
            <a:ext cx="6396037" cy="680585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9300" b="0" cap="all" spc="-84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6241" y="360058"/>
            <a:ext cx="6396037" cy="1680209"/>
          </a:xfrm>
        </p:spPr>
        <p:txBody>
          <a:bodyPr anchor="b"/>
          <a:lstStyle>
            <a:lvl1pPr marL="0" indent="0">
              <a:buNone/>
              <a:defRPr sz="2100" b="0" cap="all" spc="126" baseline="0">
                <a:solidFill>
                  <a:schemeClr val="tx2"/>
                </a:solidFill>
                <a:latin typeface="+mj-lt"/>
              </a:defRPr>
            </a:lvl1pPr>
            <a:lvl2pPr marL="4811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222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33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44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055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866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677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48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918" y="2480316"/>
            <a:ext cx="2708910" cy="712839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88782" y="2480316"/>
            <a:ext cx="2708910" cy="712839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9408" y="2477120"/>
            <a:ext cx="2708910" cy="1007625"/>
          </a:xfrm>
        </p:spPr>
        <p:txBody>
          <a:bodyPr anchor="b">
            <a:noAutofit/>
          </a:bodyPr>
          <a:lstStyle>
            <a:lvl1pPr marL="0" indent="0">
              <a:buNone/>
              <a:defRPr sz="1900" b="0" cap="all" spc="105" baseline="0">
                <a:solidFill>
                  <a:schemeClr val="tx1"/>
                </a:solidFill>
                <a:latin typeface="+mj-lt"/>
              </a:defRPr>
            </a:lvl1pPr>
            <a:lvl2pPr marL="481112" indent="0">
              <a:buNone/>
              <a:defRPr sz="2100" b="1"/>
            </a:lvl2pPr>
            <a:lvl3pPr marL="962223" indent="0">
              <a:buNone/>
              <a:defRPr sz="1900" b="1"/>
            </a:lvl3pPr>
            <a:lvl4pPr marL="1443335" indent="0">
              <a:buNone/>
              <a:defRPr sz="1700" b="1"/>
            </a:lvl4pPr>
            <a:lvl5pPr marL="1924446" indent="0">
              <a:buNone/>
              <a:defRPr sz="1700" b="1"/>
            </a:lvl5pPr>
            <a:lvl6pPr marL="2405558" indent="0">
              <a:buNone/>
              <a:defRPr sz="1700" b="1"/>
            </a:lvl6pPr>
            <a:lvl7pPr marL="2886669" indent="0">
              <a:buNone/>
              <a:defRPr sz="1700" b="1"/>
            </a:lvl7pPr>
            <a:lvl8pPr marL="3367781" indent="0">
              <a:buNone/>
              <a:defRPr sz="1700" b="1"/>
            </a:lvl8pPr>
            <a:lvl9pPr marL="3848892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9408" y="3558503"/>
            <a:ext cx="2708910" cy="604875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287" y="2477120"/>
            <a:ext cx="2708910" cy="1007625"/>
          </a:xfrm>
        </p:spPr>
        <p:txBody>
          <a:bodyPr anchor="b">
            <a:noAutofit/>
          </a:bodyPr>
          <a:lstStyle>
            <a:lvl1pPr marL="0" indent="0">
              <a:buNone/>
              <a:defRPr lang="en-US" sz="1900" b="0" kern="1200" cap="all" spc="105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81112" indent="0">
              <a:buNone/>
              <a:defRPr sz="2100" b="1"/>
            </a:lvl2pPr>
            <a:lvl3pPr marL="962223" indent="0">
              <a:buNone/>
              <a:defRPr sz="1900" b="1"/>
            </a:lvl3pPr>
            <a:lvl4pPr marL="1443335" indent="0">
              <a:buNone/>
              <a:defRPr sz="1700" b="1"/>
            </a:lvl4pPr>
            <a:lvl5pPr marL="1924446" indent="0">
              <a:buNone/>
              <a:defRPr sz="1700" b="1"/>
            </a:lvl5pPr>
            <a:lvl6pPr marL="2405558" indent="0">
              <a:buNone/>
              <a:defRPr sz="1700" b="1"/>
            </a:lvl6pPr>
            <a:lvl7pPr marL="2886669" indent="0">
              <a:buNone/>
              <a:defRPr sz="1700" b="1"/>
            </a:lvl7pPr>
            <a:lvl8pPr marL="3367781" indent="0">
              <a:buNone/>
              <a:defRPr sz="1700" b="1"/>
            </a:lvl8pPr>
            <a:lvl9pPr marL="3848892" indent="0">
              <a:buNone/>
              <a:defRPr sz="1700" b="1"/>
            </a:lvl9pPr>
          </a:lstStyle>
          <a:p>
            <a:pPr marL="0" lvl="0" indent="0" algn="l" defTabSz="962223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287" y="3558503"/>
            <a:ext cx="2708910" cy="604875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74" y="2520323"/>
            <a:ext cx="4206545" cy="705688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3" y="2520323"/>
            <a:ext cx="2475590" cy="7056881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  <a:lvl2pPr marL="481112" indent="0">
              <a:buNone/>
              <a:defRPr sz="1300"/>
            </a:lvl2pPr>
            <a:lvl3pPr marL="962223" indent="0">
              <a:buNone/>
              <a:defRPr sz="1100"/>
            </a:lvl3pPr>
            <a:lvl4pPr marL="1443335" indent="0">
              <a:buNone/>
              <a:defRPr sz="900"/>
            </a:lvl4pPr>
            <a:lvl5pPr marL="1924446" indent="0">
              <a:buNone/>
              <a:defRPr sz="900"/>
            </a:lvl5pPr>
            <a:lvl6pPr marL="2405558" indent="0">
              <a:buNone/>
              <a:defRPr sz="900"/>
            </a:lvl6pPr>
            <a:lvl7pPr marL="2886669" indent="0">
              <a:buNone/>
              <a:defRPr sz="900"/>
            </a:lvl7pPr>
            <a:lvl8pPr marL="3367781" indent="0">
              <a:buNone/>
              <a:defRPr sz="900"/>
            </a:lvl8pPr>
            <a:lvl9pPr marL="384889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407179" y="7632954"/>
            <a:ext cx="117575" cy="31683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7406974" cy="7632954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400"/>
            </a:lvl1pPr>
            <a:lvl2pPr marL="481112" indent="0">
              <a:buNone/>
              <a:defRPr sz="2900"/>
            </a:lvl2pPr>
            <a:lvl3pPr marL="962223" indent="0">
              <a:buNone/>
              <a:defRPr sz="2500"/>
            </a:lvl3pPr>
            <a:lvl4pPr marL="1443335" indent="0">
              <a:buNone/>
              <a:defRPr sz="2100"/>
            </a:lvl4pPr>
            <a:lvl5pPr marL="1924446" indent="0">
              <a:buNone/>
              <a:defRPr sz="2100"/>
            </a:lvl5pPr>
            <a:lvl6pPr marL="2405558" indent="0">
              <a:buNone/>
              <a:defRPr sz="2100"/>
            </a:lvl6pPr>
            <a:lvl7pPr marL="2886669" indent="0">
              <a:buNone/>
              <a:defRPr sz="2100"/>
            </a:lvl7pPr>
            <a:lvl8pPr marL="3367781" indent="0">
              <a:buNone/>
              <a:defRPr sz="2100"/>
            </a:lvl8pPr>
            <a:lvl9pPr marL="3848892" indent="0">
              <a:buNone/>
              <a:defRPr sz="2100"/>
            </a:lvl9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9001125"/>
            <a:ext cx="6709571" cy="720090"/>
          </a:xfrm>
        </p:spPr>
        <p:txBody>
          <a:bodyPr/>
          <a:lstStyle>
            <a:lvl1pPr marL="0" indent="0">
              <a:buNone/>
              <a:defRPr sz="1700"/>
            </a:lvl1pPr>
            <a:lvl2pPr marL="481112" indent="0">
              <a:buNone/>
              <a:defRPr sz="1300"/>
            </a:lvl2pPr>
            <a:lvl3pPr marL="962223" indent="0">
              <a:buNone/>
              <a:defRPr sz="1100"/>
            </a:lvl3pPr>
            <a:lvl4pPr marL="1443335" indent="0">
              <a:buNone/>
              <a:defRPr sz="900"/>
            </a:lvl4pPr>
            <a:lvl5pPr marL="1924446" indent="0">
              <a:buNone/>
              <a:defRPr sz="900"/>
            </a:lvl5pPr>
            <a:lvl6pPr marL="2405558" indent="0">
              <a:buNone/>
              <a:defRPr sz="900"/>
            </a:lvl6pPr>
            <a:lvl7pPr marL="2886669" indent="0">
              <a:buNone/>
              <a:defRPr sz="900"/>
            </a:lvl7pPr>
            <a:lvl8pPr marL="3367781" indent="0">
              <a:buNone/>
              <a:defRPr sz="900"/>
            </a:lvl8pPr>
            <a:lvl9pPr marL="384889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76240" y="7800979"/>
            <a:ext cx="6709571" cy="1200150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407179" y="0"/>
            <a:ext cx="117575" cy="76329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6242" y="240531"/>
            <a:ext cx="4765674" cy="2160270"/>
          </a:xfrm>
          <a:prstGeom prst="rect">
            <a:avLst/>
          </a:prstGeom>
        </p:spPr>
        <p:txBody>
          <a:bodyPr vert="horz" lIns="96222" tIns="48111" rIns="96222" bIns="48111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6238" y="2760354"/>
            <a:ext cx="6270625" cy="6888361"/>
          </a:xfrm>
          <a:prstGeom prst="rect">
            <a:avLst/>
          </a:prstGeom>
        </p:spPr>
        <p:txBody>
          <a:bodyPr vert="horz" lIns="96222" tIns="48111" rIns="96222" bIns="48111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6238" y="9721220"/>
            <a:ext cx="2821781" cy="480060"/>
          </a:xfrm>
          <a:prstGeom prst="rect">
            <a:avLst/>
          </a:prstGeom>
        </p:spPr>
        <p:txBody>
          <a:bodyPr vert="horz" lIns="96222" tIns="48111" rIns="96222" bIns="0" rtlCol="0" anchor="b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75901229-970E-449B-A226-3C4B2CDD8383}" type="datetimeFigureOut">
              <a:rPr kumimoji="1" lang="ja-JP" altLang="en-US" smtClean="0"/>
              <a:t>2018/11/26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238" y="10226280"/>
            <a:ext cx="2821781" cy="447056"/>
          </a:xfrm>
          <a:prstGeom prst="rect">
            <a:avLst/>
          </a:prstGeom>
        </p:spPr>
        <p:txBody>
          <a:bodyPr vert="horz" lIns="96222" tIns="48111" rIns="96222" bIns="48111" rtlCol="0" anchor="t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6275684" y="9406967"/>
            <a:ext cx="2072261" cy="300468"/>
          </a:xfrm>
          <a:prstGeom prst="rect">
            <a:avLst/>
          </a:prstGeom>
        </p:spPr>
        <p:txBody>
          <a:bodyPr vert="horz" lIns="96222" tIns="48111" rIns="96222" bIns="48111" rtlCol="0" anchor="ctr"/>
          <a:lstStyle>
            <a:lvl1pPr algn="l">
              <a:defRPr sz="2500" b="1">
                <a:solidFill>
                  <a:schemeClr val="tx2"/>
                </a:solidFill>
              </a:defRPr>
            </a:lvl1pPr>
          </a:lstStyle>
          <a:p>
            <a:fld id="{BFB6A4D4-27EE-43F9-84C0-1CB81EF2E8B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7407179" y="0"/>
            <a:ext cx="117575" cy="21602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07179" y="2160270"/>
            <a:ext cx="117575" cy="8641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2223" rtl="0" eaLnBrk="1" latinLnBrk="0" hangingPunct="1">
        <a:spcBef>
          <a:spcPct val="0"/>
        </a:spcBef>
        <a:buNone/>
        <a:defRPr kumimoji="1" sz="3800" kern="1200" cap="all" spc="-6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62223" rtl="0" eaLnBrk="1" latinLnBrk="0" hangingPunct="1">
        <a:spcBef>
          <a:spcPct val="20000"/>
        </a:spcBef>
        <a:spcAft>
          <a:spcPts val="631"/>
        </a:spcAft>
        <a:buFont typeface="Arial" pitchFamily="34" charset="0"/>
        <a:buNone/>
        <a:defRPr kumimoji="1" sz="2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81112" indent="-192445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02779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83890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002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9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646114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225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608337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448" indent="-240556" algn="l" defTabSz="96222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112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2223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3335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4446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5558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6669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7781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8892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05991" y="7260990"/>
            <a:ext cx="6768752" cy="2748197"/>
          </a:xfrm>
          <a:prstGeom prst="roundRect">
            <a:avLst>
              <a:gd name="adj" fmla="val 5576"/>
            </a:avLst>
          </a:prstGeom>
          <a:solidFill>
            <a:schemeClr val="lt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2A5907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5991" y="648147"/>
            <a:ext cx="6952771" cy="5256584"/>
          </a:xfrm>
        </p:spPr>
        <p:txBody>
          <a:bodyPr/>
          <a:lstStyle/>
          <a:p>
            <a:r>
              <a:rPr lang="ja-JP" altLang="en-US" sz="7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あなたの</a:t>
            </a:r>
            <a:r>
              <a:rPr lang="ja-JP" altLang="en-US" sz="121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声</a:t>
            </a:r>
            <a:r>
              <a:rPr lang="ja-JP" altLang="en-US" sz="7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7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7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7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きかせてください。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5757" y="4824611"/>
            <a:ext cx="6464970" cy="2736304"/>
          </a:xfrm>
        </p:spPr>
        <p:txBody>
          <a:bodyPr>
            <a:normAutofit fontScale="25000" lnSpcReduction="20000"/>
          </a:bodyPr>
          <a:lstStyle/>
          <a:p>
            <a:endParaRPr lang="en-US" altLang="ja-JP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関西学院大学では、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学生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みなさん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の学生生活の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実態をリアルに　　　　把握するために 「</a:t>
            </a:r>
            <a:r>
              <a:rPr lang="en-US" altLang="ja-JP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K.G.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ポートフォリオ」 から回答できる調査として、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ja-JP" altLang="ja-JP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『関西学院大学 学生調査』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を実施しています。</a:t>
            </a:r>
            <a:endParaRPr lang="en-US" altLang="ja-JP" sz="5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5900" b="1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IoT×AI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で社会の構造が変化し、近年、大学をとりまく環境が劇的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   変化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しています。関西学院大学が次代も魅力的で、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そして社会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にとって、価値のある大学であり続けるために、ぜひ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みな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さんの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声</a:t>
            </a:r>
            <a:r>
              <a:rPr lang="ja-JP" altLang="en-US" sz="5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をきかせて</a:t>
            </a:r>
            <a:r>
              <a:rPr lang="ja-JP" altLang="en-US" sz="5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5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取り扱い</a:t>
            </a:r>
            <a:r>
              <a:rPr lang="en-US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関西学院大学では、学生のみなさんの生活実態、目的意識、価値観などを把握・分析し、教育・環境改善に役立てるために、</a:t>
            </a:r>
            <a:r>
              <a:rPr lang="en-US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1976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年から「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カレッジ・コミュニティ調査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」という調査を実施してきました。本調査は、</a:t>
            </a:r>
            <a:r>
              <a:rPr lang="en-US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引き継ぐものです。</a:t>
            </a:r>
            <a:endParaRPr lang="en-US" altLang="ja-JP" sz="3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回答いただいた内容は、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大学施設・学生支援に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分析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を行い、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本学の教育・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環境改善に役立て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ることのみに使用します。</a:t>
            </a:r>
            <a:r>
              <a:rPr lang="ja-JP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考察・分析を含む集計結果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は、個人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を特定できない形でパブリックフォルダ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等で公開</a:t>
            </a:r>
            <a:r>
              <a:rPr lang="ja-JP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、学生のみなさんへ</a:t>
            </a:r>
            <a:r>
              <a:rPr lang="ja-JP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フィードバック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する予定です</a:t>
            </a:r>
            <a:r>
              <a:rPr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26057" y="144091"/>
            <a:ext cx="7650809" cy="92502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spcCol="0" rtlCol="0" anchor="t"/>
          <a:lstStyle/>
          <a:p>
            <a:pPr algn="ctr"/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第４回 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関西学院大学 学生調査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実施中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" y="10083020"/>
            <a:ext cx="7524750" cy="47888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spcCol="0" rtlCol="0" anchor="ctr"/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関西学院大学 高等教育推進センター（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0798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-54-7420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75" y="7361111"/>
            <a:ext cx="706417" cy="70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角丸四角形 14"/>
          <p:cNvSpPr/>
          <p:nvPr/>
        </p:nvSpPr>
        <p:spPr>
          <a:xfrm>
            <a:off x="703831" y="10193551"/>
            <a:ext cx="1080120" cy="25782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2A5907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調査主体</a:t>
            </a:r>
            <a:endParaRPr kumimoji="1" lang="ja-JP" altLang="en-US" sz="1400" b="1" dirty="0">
              <a:solidFill>
                <a:srgbClr val="2A5907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7" y="8104824"/>
            <a:ext cx="6408712" cy="1844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450007" y="7398405"/>
            <a:ext cx="4824536" cy="669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回答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endParaRPr lang="en-US" altLang="ja-JP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en-US" altLang="ja-JP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K.G.</a:t>
            </a:r>
            <a:r>
              <a:rPr lang="ja-JP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ポートフォリオ」 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endParaRPr kumimoji="1" lang="ja-JP" altLang="en-US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21293" y="678358"/>
            <a:ext cx="5777386" cy="257821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対象者：全学部生</a:t>
            </a: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　期間：</a:t>
            </a:r>
            <a:r>
              <a:rPr lang="en-US" altLang="ja-JP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日（月）～</a:t>
            </a:r>
            <a:r>
              <a:rPr lang="en-US" altLang="ja-JP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日（金）</a:t>
            </a:r>
            <a:endParaRPr kumimoji="1" lang="ja-JP" altLang="en-US" sz="1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126057" y="1152203"/>
            <a:ext cx="7650809" cy="45214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222" tIns="48111" rIns="96222" bIns="48111" spcCol="0" rtlCol="0" anchor="t"/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最終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となります。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回答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にご協力をお願いします。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621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557</TotalTime>
  <Words>60</Words>
  <Application>Microsoft Office PowerPoint</Application>
  <PresentationFormat>ユーザー設定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Arial Black</vt:lpstr>
      <vt:lpstr>Calibri</vt:lpstr>
      <vt:lpstr>エッセンシャル</vt:lpstr>
      <vt:lpstr>あなたの声を きかせてください。</vt:lpstr>
    </vt:vector>
  </TitlesOfParts>
  <Company>関西学院大学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白坂　建</dc:creator>
  <cp:lastModifiedBy>白坂　建</cp:lastModifiedBy>
  <cp:revision>34</cp:revision>
  <cp:lastPrinted>2018-06-29T05:04:28Z</cp:lastPrinted>
  <dcterms:created xsi:type="dcterms:W3CDTF">2018-04-18T07:51:57Z</dcterms:created>
  <dcterms:modified xsi:type="dcterms:W3CDTF">2018-11-26T00:04:49Z</dcterms:modified>
</cp:coreProperties>
</file>